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410" r:id="rId2"/>
    <p:sldId id="388" r:id="rId3"/>
    <p:sldId id="412" r:id="rId4"/>
    <p:sldId id="391" r:id="rId5"/>
    <p:sldId id="392" r:id="rId6"/>
    <p:sldId id="393" r:id="rId7"/>
    <p:sldId id="414" r:id="rId8"/>
    <p:sldId id="407" r:id="rId9"/>
    <p:sldId id="411" r:id="rId10"/>
    <p:sldId id="395" r:id="rId11"/>
    <p:sldId id="401" r:id="rId12"/>
    <p:sldId id="402" r:id="rId13"/>
    <p:sldId id="415" r:id="rId14"/>
    <p:sldId id="417" r:id="rId15"/>
    <p:sldId id="403" r:id="rId16"/>
    <p:sldId id="419" r:id="rId17"/>
    <p:sldId id="404" r:id="rId18"/>
    <p:sldId id="416" r:id="rId19"/>
    <p:sldId id="405" r:id="rId20"/>
    <p:sldId id="418" r:id="rId21"/>
    <p:sldId id="408" r:id="rId22"/>
    <p:sldId id="409" r:id="rId23"/>
    <p:sldId id="406" r:id="rId24"/>
    <p:sldId id="42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93ADE4-8DEA-43DA-B150-5213CCF44954}">
          <p14:sldIdLst>
            <p14:sldId id="410"/>
            <p14:sldId id="388"/>
            <p14:sldId id="412"/>
            <p14:sldId id="391"/>
            <p14:sldId id="392"/>
            <p14:sldId id="393"/>
            <p14:sldId id="414"/>
            <p14:sldId id="407"/>
            <p14:sldId id="411"/>
            <p14:sldId id="395"/>
            <p14:sldId id="401"/>
            <p14:sldId id="402"/>
            <p14:sldId id="415"/>
            <p14:sldId id="417"/>
            <p14:sldId id="403"/>
            <p14:sldId id="419"/>
            <p14:sldId id="404"/>
            <p14:sldId id="416"/>
            <p14:sldId id="405"/>
            <p14:sldId id="418"/>
            <p14:sldId id="408"/>
            <p14:sldId id="409"/>
            <p14:sldId id="406"/>
            <p14:sldId id="420"/>
          </p14:sldIdLst>
        </p14:section>
        <p14:section name="Untitled Section" id="{8B5B971C-1066-45D2-A119-52951874357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10B8"/>
    <a:srgbClr val="A66D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1" autoAdjust="0"/>
    <p:restoredTop sz="94576" autoAdjust="0"/>
  </p:normalViewPr>
  <p:slideViewPr>
    <p:cSldViewPr>
      <p:cViewPr varScale="1">
        <p:scale>
          <a:sx n="90" d="100"/>
          <a:sy n="90" d="100"/>
        </p:scale>
        <p:origin x="189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01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E59AF-C003-4CD5-9935-75BEB3F140BA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8ED26-F4D7-42C9-8BEE-71B75B2695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84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73157"/>
            <a:ext cx="77724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7716" y="2643182"/>
            <a:ext cx="6670366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68" y="274639"/>
            <a:ext cx="1543032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61513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24181"/>
            <a:ext cx="7772400" cy="136207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2874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82" y="1071546"/>
            <a:ext cx="5111750" cy="5049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79083" y="1071546"/>
            <a:ext cx="3008313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85728"/>
            <a:ext cx="8230993" cy="696626"/>
          </a:xfrm>
        </p:spPr>
        <p:txBody>
          <a:bodyPr anchor="ctr"/>
          <a:lstStyle>
            <a:lvl1pPr algn="ctr">
              <a:defRPr sz="3600" b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24" y="642918"/>
            <a:ext cx="785818" cy="4572032"/>
          </a:xfrm>
        </p:spPr>
        <p:txBody>
          <a:bodyPr vert="eaVert" anchor="ctr"/>
          <a:lstStyle>
            <a:lvl1pPr algn="l">
              <a:defRPr sz="2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2922" y="541340"/>
            <a:ext cx="6415094" cy="5459428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72330" y="1000108"/>
            <a:ext cx="914368" cy="421484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6667809" y="4915143"/>
            <a:ext cx="2476191" cy="19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11" name="Rectangle 10"/>
          <p:cNvSpPr/>
          <p:nvPr/>
        </p:nvSpPr>
        <p:spPr>
          <a:xfrm>
            <a:off x="0" y="40951"/>
            <a:ext cx="4572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6420445"/>
            <a:ext cx="9144000" cy="437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1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latinLnBrk="0" hangingPunct="1">
        <a:defRPr kumimoji="0">
          <a:solidFill>
            <a:schemeClr val="tx2"/>
          </a:solidFill>
        </a:defRPr>
      </a:lvl2pPr>
      <a:lvl3pPr rtl="1" eaLnBrk="1" latinLnBrk="0" hangingPunct="1">
        <a:defRPr kumimoji="0">
          <a:solidFill>
            <a:schemeClr val="tx2"/>
          </a:solidFill>
        </a:defRPr>
      </a:lvl3pPr>
      <a:lvl4pPr rtl="1" eaLnBrk="1" latinLnBrk="0" hangingPunct="1">
        <a:defRPr kumimoji="0">
          <a:solidFill>
            <a:schemeClr val="tx2"/>
          </a:solidFill>
        </a:defRPr>
      </a:lvl4pPr>
      <a:lvl5pPr rtl="1" eaLnBrk="1" latinLnBrk="0" hangingPunct="1">
        <a:defRPr kumimoji="0">
          <a:solidFill>
            <a:schemeClr val="tx2"/>
          </a:solidFill>
        </a:defRPr>
      </a:lvl5pPr>
      <a:lvl6pPr rtl="1" eaLnBrk="1" latinLnBrk="0" hangingPunct="1">
        <a:defRPr kumimoji="0">
          <a:solidFill>
            <a:schemeClr val="tx2"/>
          </a:solidFill>
        </a:defRPr>
      </a:lvl6pPr>
      <a:lvl7pPr rtl="1" eaLnBrk="1" latinLnBrk="0" hangingPunct="1">
        <a:defRPr kumimoji="0">
          <a:solidFill>
            <a:schemeClr val="tx2"/>
          </a:solidFill>
        </a:defRPr>
      </a:lvl7pPr>
      <a:lvl8pPr rtl="1" eaLnBrk="1" latinLnBrk="0" hangingPunct="1">
        <a:defRPr kumimoji="0">
          <a:solidFill>
            <a:schemeClr val="tx2"/>
          </a:solidFill>
        </a:defRPr>
      </a:lvl8pPr>
      <a:lvl9pPr rtl="1"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r" rtl="1" eaLnBrk="1" latinLnBrk="0" hangingPunct="1">
        <a:spcBef>
          <a:spcPct val="20000"/>
        </a:spcBef>
        <a:buClr>
          <a:schemeClr val="accent1"/>
        </a:buClr>
        <a:buSzPct val="5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latinLnBrk="0" hangingPunct="1">
        <a:spcBef>
          <a:spcPct val="20000"/>
        </a:spcBef>
        <a:buClr>
          <a:schemeClr val="accent2"/>
        </a:buClr>
        <a:buSzPct val="50000"/>
        <a:buFont typeface="Wingdings 2"/>
        <a:buChar char="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1" latinLnBrk="0" hangingPunct="1">
        <a:spcBef>
          <a:spcPct val="20000"/>
        </a:spcBef>
        <a:buClr>
          <a:schemeClr val="accent3"/>
        </a:buClr>
        <a:buSzPct val="60000"/>
        <a:buFont typeface="Wingdings 2"/>
        <a:buChar char="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1" latinLnBrk="0" hangingPunct="1">
        <a:spcBef>
          <a:spcPct val="20000"/>
        </a:spcBef>
        <a:buClr>
          <a:schemeClr val="accent5"/>
        </a:buClr>
        <a:buSzPct val="45000"/>
        <a:buFont typeface="Wingdings 2"/>
        <a:buChar char="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rtl="1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rtl="1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rtl="1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rtl="1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AMYLOIDOSIS</a:t>
            </a:r>
            <a:br>
              <a:rPr lang="en-US" dirty="0"/>
            </a:b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571612"/>
            <a:ext cx="8929718" cy="4525963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b="1" dirty="0">
                <a:solidFill>
                  <a:srgbClr val="C00000"/>
                </a:solidFill>
              </a:rPr>
              <a:t>Definition:</a:t>
            </a:r>
          </a:p>
          <a:p>
            <a:pPr algn="l">
              <a:buNone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  condition in which normally soluble proteins become insoluble and are deposited  in extracellular spaces of various organs or tissues, disturbing   the  normal  function.</a:t>
            </a:r>
          </a:p>
          <a:p>
            <a:pPr algn="l">
              <a:buNone/>
            </a:pPr>
            <a:r>
              <a:rPr lang="en-US" dirty="0">
                <a:solidFill>
                  <a:srgbClr val="C00000"/>
                </a:solidFill>
              </a:rPr>
              <a:t>These insoluble proteins(</a:t>
            </a:r>
            <a:r>
              <a:rPr lang="en-US" dirty="0" err="1">
                <a:solidFill>
                  <a:srgbClr val="C00000"/>
                </a:solidFill>
              </a:rPr>
              <a:t>misfolded</a:t>
            </a:r>
            <a:r>
              <a:rPr lang="en-US" dirty="0">
                <a:solidFill>
                  <a:srgbClr val="C00000"/>
                </a:solidFill>
              </a:rPr>
              <a:t> proteins )are called </a:t>
            </a:r>
            <a:r>
              <a:rPr lang="en-US" b="1" dirty="0" err="1">
                <a:solidFill>
                  <a:srgbClr val="C00000"/>
                </a:solidFill>
              </a:rPr>
              <a:t>amyloid</a:t>
            </a:r>
            <a:r>
              <a:rPr lang="en-US" dirty="0">
                <a:solidFill>
                  <a:srgbClr val="C00000"/>
                </a:solidFill>
              </a:rPr>
              <a:t> .</a:t>
            </a:r>
          </a:p>
          <a:p>
            <a:pPr algn="l">
              <a:buNone/>
            </a:pPr>
            <a:endParaRPr lang="ar-IQ" dirty="0"/>
          </a:p>
        </p:txBody>
      </p:sp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61"/>
    </mc:Choice>
    <mc:Fallback xmlns="">
      <p:transition spd="slow" advTm="53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43359" t="16875" r="2148" b="4375"/>
          <a:stretch>
            <a:fillRect/>
          </a:stretch>
        </p:blipFill>
        <p:spPr bwMode="auto">
          <a:xfrm>
            <a:off x="714348" y="214290"/>
            <a:ext cx="7286676" cy="6581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"/>
    </mc:Choice>
    <mc:Fallback xmlns="">
      <p:transition spd="slow" advTm="1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</a:t>
            </a:r>
            <a:r>
              <a:rPr lang="en-US" dirty="0" err="1"/>
              <a:t>Amyloidosis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42918" y="1946283"/>
            <a:ext cx="8686800" cy="4697427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b="1" dirty="0" err="1">
                <a:solidFill>
                  <a:srgbClr val="002060"/>
                </a:solidFill>
              </a:rPr>
              <a:t>Histologically</a:t>
            </a:r>
            <a:r>
              <a:rPr lang="en-US" b="1" dirty="0">
                <a:solidFill>
                  <a:srgbClr val="002060"/>
                </a:solidFill>
              </a:rPr>
              <a:t>, the </a:t>
            </a:r>
            <a:r>
              <a:rPr lang="en-US" b="1" dirty="0" err="1">
                <a:solidFill>
                  <a:srgbClr val="002060"/>
                </a:solidFill>
              </a:rPr>
              <a:t>amyloid</a:t>
            </a:r>
            <a:r>
              <a:rPr lang="en-US" b="1" dirty="0">
                <a:solidFill>
                  <a:srgbClr val="002060"/>
                </a:solidFill>
              </a:rPr>
              <a:t> deposition is always </a:t>
            </a:r>
            <a:r>
              <a:rPr lang="en-US" b="1" dirty="0">
                <a:solidFill>
                  <a:srgbClr val="C00000"/>
                </a:solidFill>
              </a:rPr>
              <a:t>extracellular</a:t>
            </a:r>
            <a:r>
              <a:rPr lang="en-US" b="1" dirty="0">
                <a:solidFill>
                  <a:srgbClr val="002060"/>
                </a:solidFill>
              </a:rPr>
              <a:t> and begins between cells, often closely adjacent to basement membranes. </a:t>
            </a:r>
          </a:p>
          <a:p>
            <a:pPr algn="l">
              <a:buNone/>
            </a:pPr>
            <a:r>
              <a:rPr lang="en-US" b="1" dirty="0">
                <a:solidFill>
                  <a:srgbClr val="002060"/>
                </a:solidFill>
              </a:rPr>
              <a:t>The clinical manifestations  of </a:t>
            </a:r>
            <a:r>
              <a:rPr lang="en-US" b="1" dirty="0" err="1">
                <a:solidFill>
                  <a:srgbClr val="002060"/>
                </a:solidFill>
              </a:rPr>
              <a:t>amyloidosis</a:t>
            </a:r>
            <a:r>
              <a:rPr lang="en-US" b="1" dirty="0">
                <a:solidFill>
                  <a:srgbClr val="002060"/>
                </a:solidFill>
              </a:rPr>
              <a:t>  depends on the organ involved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endParaRPr lang="ar-SA" sz="3600" b="1" dirty="0">
              <a:solidFill>
                <a:srgbClr val="002060"/>
              </a:solidFill>
            </a:endParaRP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4"/>
    </mc:Choice>
    <mc:Fallback xmlns="">
      <p:transition spd="slow" advTm="2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-32" y="303209"/>
            <a:ext cx="9144032" cy="6483377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000" b="1" dirty="0"/>
              <a:t>Kidney </a:t>
            </a:r>
          </a:p>
          <a:p>
            <a:pPr algn="l">
              <a:buNone/>
            </a:pPr>
            <a:endParaRPr lang="en-US" sz="4000" b="1" dirty="0"/>
          </a:p>
          <a:p>
            <a:pPr algn="l">
              <a:buNone/>
            </a:pPr>
            <a:r>
              <a:rPr lang="en-US" dirty="0"/>
              <a:t> </a:t>
            </a:r>
            <a:r>
              <a:rPr lang="en-US" sz="3600" b="1" dirty="0" err="1"/>
              <a:t>Amyloidosis</a:t>
            </a:r>
            <a:r>
              <a:rPr lang="en-US" sz="3600" b="1" dirty="0"/>
              <a:t> of the kidney is the </a:t>
            </a:r>
            <a:r>
              <a:rPr lang="en-US" sz="3600" b="1" dirty="0">
                <a:solidFill>
                  <a:srgbClr val="4010B8"/>
                </a:solidFill>
              </a:rPr>
              <a:t>most common </a:t>
            </a:r>
            <a:r>
              <a:rPr lang="en-US" sz="3600" b="1" dirty="0"/>
              <a:t>and </a:t>
            </a:r>
            <a:r>
              <a:rPr lang="en-US" sz="3600" b="1" dirty="0">
                <a:solidFill>
                  <a:srgbClr val="4010B8"/>
                </a:solidFill>
              </a:rPr>
              <a:t>most serious </a:t>
            </a:r>
            <a:endParaRPr lang="en-US" b="1" dirty="0">
              <a:solidFill>
                <a:srgbClr val="4010B8"/>
              </a:solidFill>
            </a:endParaRPr>
          </a:p>
          <a:p>
            <a:pPr algn="l">
              <a:buNone/>
            </a:pPr>
            <a:r>
              <a:rPr lang="en-US" sz="3600" b="1" dirty="0"/>
              <a:t>The  </a:t>
            </a:r>
            <a:r>
              <a:rPr lang="en-US" sz="3600" b="1" dirty="0" err="1"/>
              <a:t>amyloid</a:t>
            </a:r>
            <a:r>
              <a:rPr lang="en-US" sz="3600" b="1" dirty="0"/>
              <a:t>  deposits  are  found principally  in  the  </a:t>
            </a:r>
            <a:r>
              <a:rPr lang="en-US" sz="3600" b="1" dirty="0" err="1"/>
              <a:t>glomeruli</a:t>
            </a:r>
            <a:r>
              <a:rPr lang="en-US" sz="3600" dirty="0"/>
              <a:t> 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7"/>
    </mc:Choice>
    <mc:Fallback xmlns="">
      <p:transition spd="slow" advTm="17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/>
          <a:lstStyle/>
          <a:p>
            <a:pPr algn="l">
              <a:buNone/>
            </a:pPr>
            <a:r>
              <a:rPr lang="en-US" b="1" dirty="0"/>
              <a:t>At  first  there  is  focal deposits  within  the </a:t>
            </a:r>
            <a:r>
              <a:rPr lang="en-US" b="1" dirty="0" err="1"/>
              <a:t>mesangial</a:t>
            </a:r>
            <a:r>
              <a:rPr lang="en-US" b="1" dirty="0"/>
              <a:t>  matrix  and  diffuse or nodular  thickenings  of  the basement membranes  of  the capillary loops. With progression , the deposition involves the capillary </a:t>
            </a:r>
            <a:r>
              <a:rPr lang="en-US" b="1" dirty="0" err="1"/>
              <a:t>lumina</a:t>
            </a:r>
            <a:r>
              <a:rPr lang="en-US" b="1" dirty="0"/>
              <a:t>  and eventually leads to total  obliteration  of  the  vascular tuft. </a:t>
            </a:r>
            <a:endParaRPr lang="ar-SA" b="1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74"/>
    </mc:Choice>
    <mc:Fallback xmlns="">
      <p:transition spd="slow" advTm="39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/>
              <a:t> </a:t>
            </a:r>
          </a:p>
        </p:txBody>
      </p:sp>
      <p:pic>
        <p:nvPicPr>
          <p:cNvPr id="2050" name="Picture 2" descr="C:\Users\intel\Desktop\images-١٧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r="32143"/>
          <a:stretch>
            <a:fillRect/>
          </a:stretch>
        </p:blipFill>
        <p:spPr bwMode="auto">
          <a:xfrm>
            <a:off x="1428728" y="0"/>
            <a:ext cx="5857916" cy="6572272"/>
          </a:xfrm>
          <a:prstGeom prst="rect">
            <a:avLst/>
          </a:prstGeom>
          <a:noFill/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"/>
    </mc:Choice>
    <mc:Fallback xmlns="">
      <p:transition spd="slow" advTm="1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21680" t="31875" r="47265" b="35312"/>
          <a:stretch>
            <a:fillRect/>
          </a:stretch>
        </p:blipFill>
        <p:spPr bwMode="auto">
          <a:xfrm>
            <a:off x="428596" y="642918"/>
            <a:ext cx="8215370" cy="542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l="21680" t="64687" r="15625" b="30625"/>
          <a:stretch>
            <a:fillRect/>
          </a:stretch>
        </p:blipFill>
        <p:spPr bwMode="auto">
          <a:xfrm>
            <a:off x="500034" y="6357958"/>
            <a:ext cx="764386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6"/>
    </mc:Choice>
    <mc:Fallback xmlns="">
      <p:transition spd="slow" advTm="17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IQ" dirty="0"/>
          </a:p>
        </p:txBody>
      </p:sp>
      <p:pic>
        <p:nvPicPr>
          <p:cNvPr id="4098" name="Picture 2" descr="C:\Users\intel\Desktop\images-١٩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"/>
    </mc:Choice>
    <mc:Fallback xmlns="">
      <p:transition spd="slow" advTm="1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82512"/>
            <a:ext cx="8229600" cy="631844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Liver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857232"/>
            <a:ext cx="9072594" cy="5857916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b="1" dirty="0">
                <a:solidFill>
                  <a:srgbClr val="C00000"/>
                </a:solidFill>
              </a:rPr>
              <a:t>Massive enlargement (as much as 9000 gm) </a:t>
            </a:r>
          </a:p>
          <a:p>
            <a:pPr algn="l">
              <a:buNone/>
            </a:pPr>
            <a:r>
              <a:rPr lang="en-US" b="1" dirty="0"/>
              <a:t>Extremely pale, grayish, and waxy on both the external surface and the cut section</a:t>
            </a:r>
          </a:p>
          <a:p>
            <a:pPr algn="l">
              <a:buNone/>
            </a:pPr>
            <a:r>
              <a:rPr lang="en-US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Histologically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,  </a:t>
            </a:r>
            <a:r>
              <a:rPr lang="en-US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amyloid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deposits  first  appear in  the space of  </a:t>
            </a:r>
            <a:r>
              <a:rPr lang="en-US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Disse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(between </a:t>
            </a:r>
            <a:r>
              <a:rPr lang="en-US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hepatocytes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)  and  then progressively enlarge  to encroach on the  adjacent  hepatic  parenchyma  and sinusoids .</a:t>
            </a:r>
            <a:endParaRPr lang="ar-SA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54"/>
    </mc:Choice>
    <mc:Fallback xmlns="">
      <p:transition spd="slow" advTm="36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928670"/>
            <a:ext cx="8786842" cy="4525963"/>
          </a:xfrm>
        </p:spPr>
        <p:txBody>
          <a:bodyPr/>
          <a:lstStyle/>
          <a:p>
            <a:pPr algn="l">
              <a:buNone/>
            </a:pPr>
            <a:r>
              <a:rPr lang="en-US" sz="3600" b="1" dirty="0"/>
              <a:t>The trapped liver cells  undergo compression  atrophy  and  are eventually replaced  by sheets of </a:t>
            </a:r>
            <a:r>
              <a:rPr lang="en-US" sz="3600" b="1" dirty="0" err="1"/>
              <a:t>amyloid</a:t>
            </a:r>
            <a:endParaRPr lang="en-US" sz="3600" b="1" dirty="0"/>
          </a:p>
          <a:p>
            <a:pPr algn="l">
              <a:buNone/>
            </a:pPr>
            <a:r>
              <a:rPr lang="en-US" sz="3600" b="1" dirty="0"/>
              <a:t>*Normal liver function may be preserved even in the setting of severe involvement.</a:t>
            </a:r>
            <a:endParaRPr lang="ar-SA" sz="3600" b="1" dirty="0"/>
          </a:p>
          <a:p>
            <a:pPr algn="l">
              <a:buNone/>
            </a:pPr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6"/>
    </mc:Choice>
    <mc:Fallback xmlns="">
      <p:transition spd="slow" advTm="14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Heart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857892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6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Amyloid</a:t>
            </a: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deposits  are  typically  found </a:t>
            </a:r>
            <a:r>
              <a:rPr lang="ar-IQ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throughout  the  myocardium , beginning Between   myocardial  fibers  and </a:t>
            </a:r>
          </a:p>
          <a:p>
            <a:pPr algn="l">
              <a:buNone/>
            </a:pP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eventually causing  their  pressure atrophy  leading  to  cardiomyopathy with  heart  failure .</a:t>
            </a:r>
            <a:r>
              <a:rPr lang="en-US" sz="3600" dirty="0"/>
              <a:t> </a:t>
            </a:r>
          </a:p>
          <a:p>
            <a:pPr algn="l">
              <a:buNone/>
            </a:pP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pPr algn="l">
              <a:buNone/>
            </a:pP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</a:t>
            </a:r>
          </a:p>
          <a:p>
            <a:pPr algn="l">
              <a:buNone/>
            </a:pPr>
            <a:r>
              <a:rPr lang="en-US" sz="3600" dirty="0"/>
              <a:t>  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82"/>
    </mc:Choice>
    <mc:Fallback xmlns="">
      <p:transition spd="slow" advTm="30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1406" y="1071546"/>
            <a:ext cx="9072594" cy="5786454"/>
          </a:xfrm>
        </p:spPr>
        <p:txBody>
          <a:bodyPr>
            <a:noAutofit/>
          </a:bodyPr>
          <a:lstStyle/>
          <a:p>
            <a:pPr algn="l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algn="l">
              <a:buNone/>
            </a:pPr>
            <a:r>
              <a:rPr lang="en-US" b="1" dirty="0"/>
              <a:t>More  than 20 different  proteins  can aggregate     to form the amyloid . </a:t>
            </a:r>
          </a:p>
          <a:p>
            <a:pPr algn="l">
              <a:buNone/>
            </a:pPr>
            <a:r>
              <a:rPr lang="en-US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Amyloid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is composed of </a:t>
            </a:r>
            <a:r>
              <a:rPr lang="en-US" b="1" dirty="0" err="1"/>
              <a:t>nonbranching</a:t>
            </a:r>
            <a:r>
              <a:rPr lang="en-US" b="1" dirty="0"/>
              <a:t>  fibrils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7.5 to 10 nm in diameter, each formed of β-sheet  polypeptide  chains  that  are  wound together.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IQ" dirty="0"/>
          </a:p>
        </p:txBody>
      </p:sp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4"/>
    </mc:Choice>
    <mc:Fallback xmlns="">
      <p:transition spd="slow" advTm="7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3074" name="Picture 2" descr="C:\Users\intel\Desktop\images-٢٣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5"/>
    </mc:Choice>
    <mc:Fallback xmlns="">
      <p:transition spd="slow" advTm="12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Screenshot_2013-10-10-09-59-39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381002"/>
            <a:ext cx="6786610" cy="6186106"/>
          </a:xfrm>
          <a:prstGeom prst="rect">
            <a:avLst/>
          </a:prstGeom>
          <a:noFill/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7"/>
    </mc:Choice>
    <mc:Fallback xmlns="">
      <p:transition spd="slow" advTm="9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Screenshot_2013-10-10-12-34-36.png"/>
          <p:cNvPicPr>
            <a:picLocks noChangeAspect="1" noChangeArrowheads="1"/>
          </p:cNvPicPr>
          <p:nvPr/>
        </p:nvPicPr>
        <p:blipFill>
          <a:blip r:embed="rId4"/>
          <a:srcRect t="29167" b="29166"/>
          <a:stretch>
            <a:fillRect/>
          </a:stretch>
        </p:blipFill>
        <p:spPr bwMode="auto">
          <a:xfrm>
            <a:off x="-57140" y="0"/>
            <a:ext cx="9258266" cy="6858000"/>
          </a:xfrm>
          <a:prstGeom prst="rect">
            <a:avLst/>
          </a:prstGeom>
          <a:noFill/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6"/>
    </mc:Choice>
    <mc:Fallback xmlns="">
      <p:transition spd="slow" advTm="19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1406" y="88895"/>
            <a:ext cx="9044022" cy="6769129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3600" dirty="0"/>
          </a:p>
          <a:p>
            <a:pPr algn="l">
              <a:buNone/>
            </a:pPr>
            <a:r>
              <a:rPr lang="en-US" sz="3600" dirty="0" err="1"/>
              <a:t>Amyloidosis</a:t>
            </a:r>
            <a:r>
              <a:rPr lang="en-US" sz="3600" dirty="0"/>
              <a:t>  of  the</a:t>
            </a:r>
            <a:r>
              <a:rPr lang="en-US" sz="3600" b="1" dirty="0"/>
              <a:t>  adrenals, thyroid</a:t>
            </a:r>
            <a:r>
              <a:rPr lang="en-US" sz="3600" dirty="0"/>
              <a:t>, and </a:t>
            </a:r>
            <a:r>
              <a:rPr lang="en-US" sz="3600" b="1" dirty="0"/>
              <a:t>pituitary </a:t>
            </a:r>
            <a:r>
              <a:rPr lang="en-US" sz="3600" dirty="0"/>
              <a:t> is common  but without apparent  disturbance  of  function </a:t>
            </a:r>
          </a:p>
          <a:p>
            <a:pPr algn="l">
              <a:buNone/>
            </a:pPr>
            <a:r>
              <a:rPr lang="en-US" sz="3600" dirty="0"/>
              <a:t>Nodular  depositions in the  </a:t>
            </a:r>
            <a:r>
              <a:rPr lang="en-US" sz="3600" b="1" dirty="0"/>
              <a:t>tongue </a:t>
            </a:r>
            <a:r>
              <a:rPr lang="en-US" sz="3600" dirty="0"/>
              <a:t> may produce  </a:t>
            </a:r>
            <a:r>
              <a:rPr lang="en-US" sz="3600" b="1" dirty="0" err="1"/>
              <a:t>macroglossia</a:t>
            </a:r>
            <a:r>
              <a:rPr lang="en-US" sz="3600" b="1" dirty="0"/>
              <a:t>.</a:t>
            </a:r>
          </a:p>
          <a:p>
            <a:pPr algn="l">
              <a:buNone/>
            </a:pPr>
            <a:r>
              <a:rPr lang="en-US" sz="3600" dirty="0"/>
              <a:t> </a:t>
            </a:r>
            <a:r>
              <a:rPr lang="en-US" sz="3600" b="1" dirty="0"/>
              <a:t>CNS : </a:t>
            </a:r>
            <a:r>
              <a:rPr lang="en-US" sz="3600" dirty="0" err="1"/>
              <a:t>Amyloid</a:t>
            </a:r>
            <a:r>
              <a:rPr lang="en-US" sz="3600" dirty="0"/>
              <a:t>  </a:t>
            </a:r>
            <a:r>
              <a:rPr lang="el-GR" sz="3600" dirty="0"/>
              <a:t>β </a:t>
            </a:r>
            <a:r>
              <a:rPr lang="en-US" sz="3600" dirty="0"/>
              <a:t>protein  associated  with Alzheimer  disease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08"/>
    </mc:Choice>
    <mc:Fallback xmlns="">
      <p:transition spd="slow" advTm="42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122" name="Picture 2" descr="C:\Users\intel\Desktop\د اسيل\IMG_756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3"/>
    </mc:Choice>
    <mc:Fallback xmlns="">
      <p:transition spd="slow" advTm="2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571480"/>
            <a:ext cx="8786842" cy="4525963"/>
          </a:xfrm>
        </p:spPr>
        <p:txBody>
          <a:bodyPr/>
          <a:lstStyle/>
          <a:p>
            <a:pPr algn="l">
              <a:buNone/>
            </a:pPr>
            <a:r>
              <a:rPr lang="en-US" b="1" dirty="0">
                <a:solidFill>
                  <a:srgbClr val="00B050"/>
                </a:solidFill>
              </a:rPr>
              <a:t>The dye </a:t>
            </a:r>
            <a:r>
              <a:rPr lang="en-US" b="1" dirty="0">
                <a:solidFill>
                  <a:srgbClr val="A66D22"/>
                </a:solidFill>
              </a:rPr>
              <a:t>Congo red </a:t>
            </a:r>
            <a:r>
              <a:rPr lang="en-US" b="1" dirty="0">
                <a:solidFill>
                  <a:srgbClr val="00B050"/>
                </a:solidFill>
              </a:rPr>
              <a:t>is  commonly used to identify  </a:t>
            </a:r>
            <a:r>
              <a:rPr lang="en-US" b="1" dirty="0" err="1">
                <a:solidFill>
                  <a:srgbClr val="00B050"/>
                </a:solidFill>
              </a:rPr>
              <a:t>amyloid</a:t>
            </a:r>
            <a:r>
              <a:rPr lang="en-US" b="1" dirty="0">
                <a:solidFill>
                  <a:srgbClr val="00B050"/>
                </a:solidFill>
              </a:rPr>
              <a:t>  </a:t>
            </a:r>
            <a:r>
              <a:rPr lang="en-US" b="1" dirty="0" err="1">
                <a:solidFill>
                  <a:srgbClr val="00B050"/>
                </a:solidFill>
              </a:rPr>
              <a:t>desposits</a:t>
            </a:r>
            <a:r>
              <a:rPr lang="en-US" b="1" dirty="0">
                <a:solidFill>
                  <a:srgbClr val="00B050"/>
                </a:solidFill>
              </a:rPr>
              <a:t>  in tissues. </a:t>
            </a:r>
            <a:r>
              <a:rPr lang="en-US" dirty="0"/>
              <a:t>  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Congo red dye binds to the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amyloid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fibrils and produces a red-green birefringence.</a:t>
            </a:r>
            <a:endParaRPr lang="en-US" dirty="0"/>
          </a:p>
          <a:p>
            <a:pPr algn="l">
              <a:buNone/>
            </a:pPr>
            <a:endParaRPr lang="ar-IQ" dirty="0"/>
          </a:p>
        </p:txBody>
      </p:sp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8"/>
    </mc:Choice>
    <mc:Fallback xmlns="">
      <p:transition spd="slow" advTm="8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274638"/>
            <a:ext cx="9072594" cy="2297106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4010B8"/>
                </a:solidFill>
              </a:rPr>
              <a:t>Pathogenesis of </a:t>
            </a:r>
            <a:r>
              <a:rPr lang="en-US" dirty="0" err="1">
                <a:solidFill>
                  <a:srgbClr val="4010B8"/>
                </a:solidFill>
              </a:rPr>
              <a:t>Amyloid</a:t>
            </a:r>
            <a:r>
              <a:rPr lang="en-US" dirty="0">
                <a:solidFill>
                  <a:srgbClr val="4010B8"/>
                </a:solidFill>
              </a:rPr>
              <a:t> Deposition</a:t>
            </a:r>
            <a:endParaRPr lang="ar-SA" dirty="0">
              <a:solidFill>
                <a:srgbClr val="4010B8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2857496"/>
            <a:ext cx="9001156" cy="4000528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600" b="1" dirty="0"/>
              <a:t>1-</a:t>
            </a:r>
            <a:r>
              <a:rPr lang="en-US" sz="3600" i="1" dirty="0"/>
              <a:t> </a:t>
            </a:r>
            <a:r>
              <a:rPr lang="en-US" sz="3600" b="1" i="1" dirty="0">
                <a:solidFill>
                  <a:srgbClr val="4010B8"/>
                </a:solidFill>
              </a:rPr>
              <a:t>AL (</a:t>
            </a:r>
            <a:r>
              <a:rPr lang="en-US" sz="3600" b="1" i="1" dirty="0" err="1">
                <a:solidFill>
                  <a:srgbClr val="4010B8"/>
                </a:solidFill>
              </a:rPr>
              <a:t>amyloid</a:t>
            </a:r>
            <a:r>
              <a:rPr lang="en-US" sz="3600" b="1" i="1" dirty="0">
                <a:solidFill>
                  <a:srgbClr val="4010B8"/>
                </a:solidFill>
              </a:rPr>
              <a:t> light chain) protein</a:t>
            </a:r>
            <a:r>
              <a:rPr lang="en-US" sz="3600" b="1" dirty="0">
                <a:solidFill>
                  <a:srgbClr val="4010B8"/>
                </a:solidFill>
              </a:rPr>
              <a:t> </a:t>
            </a:r>
          </a:p>
          <a:p>
            <a:pPr algn="l">
              <a:buNone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Is produced by plasma cells and is made up of complete immunoglobulin (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Ig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) light chains</a:t>
            </a:r>
          </a:p>
          <a:p>
            <a:pPr algn="l">
              <a:buNone/>
            </a:pPr>
            <a:r>
              <a:rPr lang="en-US" sz="3600" b="1" dirty="0">
                <a:solidFill>
                  <a:srgbClr val="C00000"/>
                </a:solidFill>
              </a:rPr>
              <a:t>For  e.g.  monoclonal B-cell proliferation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(Plasma cell myeloma)</a:t>
            </a:r>
            <a:endParaRPr lang="ar-SA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13"/>
    </mc:Choice>
    <mc:Fallback xmlns="">
      <p:transition spd="slow" advTm="34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8572" y="588985"/>
            <a:ext cx="9115460" cy="6126163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600" b="1" dirty="0"/>
              <a:t>2- </a:t>
            </a:r>
            <a:r>
              <a:rPr lang="en-US" sz="3600" b="1" i="1" dirty="0">
                <a:solidFill>
                  <a:srgbClr val="4010B8"/>
                </a:solidFill>
              </a:rPr>
              <a:t>AA (</a:t>
            </a:r>
            <a:r>
              <a:rPr lang="en-US" sz="3600" b="1" i="1" dirty="0" err="1">
                <a:solidFill>
                  <a:srgbClr val="4010B8"/>
                </a:solidFill>
              </a:rPr>
              <a:t>amyloid</a:t>
            </a:r>
            <a:r>
              <a:rPr lang="en-US" sz="3600" b="1" i="1" dirty="0">
                <a:solidFill>
                  <a:srgbClr val="4010B8"/>
                </a:solidFill>
              </a:rPr>
              <a:t>-associated</a:t>
            </a:r>
            <a:r>
              <a:rPr lang="en-US" sz="3600" i="1" dirty="0">
                <a:solidFill>
                  <a:srgbClr val="4010B8"/>
                </a:solidFill>
              </a:rPr>
              <a:t>)</a:t>
            </a:r>
            <a:r>
              <a:rPr lang="en-US" sz="3600" i="1" dirty="0"/>
              <a:t> protein </a:t>
            </a:r>
            <a:endParaRPr lang="en-US" sz="3600" dirty="0"/>
          </a:p>
          <a:p>
            <a:pPr algn="l">
              <a:buNone/>
            </a:pPr>
            <a:r>
              <a:rPr lang="en-US" sz="3600" dirty="0"/>
              <a:t> Is a protein derived from a larger serum precursor called </a:t>
            </a:r>
            <a:r>
              <a:rPr lang="en-US" sz="3600" dirty="0">
                <a:solidFill>
                  <a:srgbClr val="4010B8"/>
                </a:solidFill>
              </a:rPr>
              <a:t>serum </a:t>
            </a:r>
            <a:r>
              <a:rPr lang="en-US" sz="3600" dirty="0" err="1">
                <a:solidFill>
                  <a:srgbClr val="4010B8"/>
                </a:solidFill>
              </a:rPr>
              <a:t>amyloid</a:t>
            </a:r>
            <a:r>
              <a:rPr lang="en-US" sz="3600" dirty="0">
                <a:solidFill>
                  <a:srgbClr val="4010B8"/>
                </a:solidFill>
              </a:rPr>
              <a:t>-associated protein</a:t>
            </a:r>
            <a:r>
              <a:rPr lang="en-US" sz="3600" dirty="0"/>
              <a:t> (SAA) that is synthesized in the in the liver.</a:t>
            </a:r>
          </a:p>
          <a:p>
            <a:pPr algn="l">
              <a:buNone/>
            </a:pPr>
            <a:r>
              <a:rPr lang="en-US" sz="3600" dirty="0"/>
              <a:t>Is associated with </a:t>
            </a:r>
            <a:r>
              <a:rPr lang="en-US" sz="3600" dirty="0">
                <a:solidFill>
                  <a:srgbClr val="FF0000"/>
                </a:solidFill>
              </a:rPr>
              <a:t>chronic inflammatory disorders </a:t>
            </a:r>
            <a:r>
              <a:rPr lang="en-US" sz="3600" dirty="0"/>
              <a:t>.</a:t>
            </a:r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97"/>
    </mc:Choice>
    <mc:Fallback xmlns="">
      <p:transition spd="slow" advTm="23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0010" y="660423"/>
            <a:ext cx="8972584" cy="6126163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600" i="1" dirty="0"/>
              <a:t>3- </a:t>
            </a:r>
            <a:r>
              <a:rPr lang="en-US" sz="3600" b="1" i="1" dirty="0">
                <a:solidFill>
                  <a:srgbClr val="4010B8"/>
                </a:solidFill>
              </a:rPr>
              <a:t>A</a:t>
            </a:r>
            <a:r>
              <a:rPr lang="el-GR" sz="3600" b="1" dirty="0">
                <a:solidFill>
                  <a:srgbClr val="4010B8"/>
                </a:solidFill>
              </a:rPr>
              <a:t>β </a:t>
            </a:r>
            <a:r>
              <a:rPr lang="en-US" sz="3600" b="1" i="1" dirty="0" err="1">
                <a:solidFill>
                  <a:srgbClr val="4010B8"/>
                </a:solidFill>
              </a:rPr>
              <a:t>amyloid</a:t>
            </a:r>
            <a:r>
              <a:rPr lang="en-US" sz="3600" b="1" i="1" dirty="0">
                <a:solidFill>
                  <a:srgbClr val="4010B8"/>
                </a:solidFill>
              </a:rPr>
              <a:t> (</a:t>
            </a:r>
            <a:r>
              <a:rPr lang="en-US" sz="3600" b="1" i="1" dirty="0" err="1">
                <a:solidFill>
                  <a:srgbClr val="4010B8"/>
                </a:solidFill>
              </a:rPr>
              <a:t>Amyloid</a:t>
            </a:r>
            <a:r>
              <a:rPr lang="en-US" sz="3600" b="1" i="1" dirty="0">
                <a:solidFill>
                  <a:srgbClr val="4010B8"/>
                </a:solidFill>
              </a:rPr>
              <a:t> beta)</a:t>
            </a:r>
            <a:r>
              <a:rPr lang="en-US" sz="3600" b="1" dirty="0">
                <a:solidFill>
                  <a:srgbClr val="4010B8"/>
                </a:solidFill>
              </a:rPr>
              <a:t> </a:t>
            </a:r>
          </a:p>
          <a:p>
            <a:pPr algn="l">
              <a:buNone/>
            </a:pPr>
            <a:r>
              <a:rPr lang="en-US" sz="3600" i="1" dirty="0">
                <a:solidFill>
                  <a:srgbClr val="4010B8"/>
                </a:solidFill>
              </a:rPr>
              <a:t>A</a:t>
            </a:r>
            <a:r>
              <a:rPr lang="el-GR" sz="3600" dirty="0">
                <a:solidFill>
                  <a:srgbClr val="4010B8"/>
                </a:solidFill>
              </a:rPr>
              <a:t>β</a:t>
            </a:r>
            <a:r>
              <a:rPr lang="el-GR" sz="3600" dirty="0"/>
              <a:t> </a:t>
            </a:r>
            <a:r>
              <a:rPr lang="en-US" sz="3600" dirty="0"/>
              <a:t>protein is derived from a much larger </a:t>
            </a:r>
            <a:r>
              <a:rPr lang="en-US" sz="3600" dirty="0" err="1"/>
              <a:t>transmembrane</a:t>
            </a:r>
            <a:r>
              <a:rPr lang="en-US" sz="3600" dirty="0"/>
              <a:t>  glycoprotein  called </a:t>
            </a:r>
            <a:r>
              <a:rPr lang="en-US" sz="3600" b="1" i="1" dirty="0" err="1">
                <a:solidFill>
                  <a:srgbClr val="C00000"/>
                </a:solidFill>
              </a:rPr>
              <a:t>amyloid</a:t>
            </a:r>
            <a:r>
              <a:rPr lang="en-US" sz="3600" b="1" i="1" dirty="0">
                <a:solidFill>
                  <a:srgbClr val="C00000"/>
                </a:solidFill>
              </a:rPr>
              <a:t>  precursor protein</a:t>
            </a:r>
            <a:r>
              <a:rPr lang="en-US" sz="3600" b="1" dirty="0">
                <a:solidFill>
                  <a:srgbClr val="C00000"/>
                </a:solidFill>
              </a:rPr>
              <a:t> (APP) </a:t>
            </a:r>
            <a:r>
              <a:rPr lang="en-US" sz="3600" dirty="0"/>
              <a:t>by the action of </a:t>
            </a:r>
            <a:r>
              <a:rPr lang="en-US" sz="3600" dirty="0" err="1"/>
              <a:t>proteolytic</a:t>
            </a:r>
            <a:r>
              <a:rPr lang="en-US" sz="3600" dirty="0"/>
              <a:t>  enzymes ; </a:t>
            </a:r>
            <a:r>
              <a:rPr lang="en-US" sz="3600" dirty="0" err="1"/>
              <a:t>alfa</a:t>
            </a:r>
            <a:r>
              <a:rPr lang="en-US" sz="3600" dirty="0"/>
              <a:t> &amp; beta </a:t>
            </a:r>
            <a:r>
              <a:rPr lang="en-US" sz="3600" dirty="0" err="1"/>
              <a:t>secretase</a:t>
            </a:r>
            <a:r>
              <a:rPr lang="en-US" sz="3600" dirty="0"/>
              <a:t>. </a:t>
            </a:r>
          </a:p>
          <a:p>
            <a:pPr algn="l">
              <a:buNone/>
            </a:pPr>
            <a:r>
              <a:rPr lang="en-US" sz="3600" i="1" dirty="0">
                <a:solidFill>
                  <a:srgbClr val="4010B8"/>
                </a:solidFill>
              </a:rPr>
              <a:t>A</a:t>
            </a:r>
            <a:r>
              <a:rPr lang="el-GR" sz="3600" dirty="0">
                <a:solidFill>
                  <a:srgbClr val="4010B8"/>
                </a:solidFill>
              </a:rPr>
              <a:t>β</a:t>
            </a:r>
            <a:r>
              <a:rPr lang="en-US" sz="3600" dirty="0">
                <a:solidFill>
                  <a:srgbClr val="4010B8"/>
                </a:solidFill>
              </a:rPr>
              <a:t> </a:t>
            </a:r>
            <a:r>
              <a:rPr lang="en-US" sz="3600" dirty="0"/>
              <a:t>circulates  in the plasma, CSF &amp; brain interstitial fluid</a:t>
            </a:r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41"/>
    </mc:Choice>
    <mc:Fallback xmlns="">
      <p:transition spd="slow" advTm="29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571480"/>
            <a:ext cx="8229600" cy="4525963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l-GR" sz="3600" dirty="0">
                <a:solidFill>
                  <a:schemeClr val="accent2">
                    <a:lumMod val="50000"/>
                  </a:schemeClr>
                </a:solidFill>
              </a:rPr>
              <a:t>β 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is found in the cerebral  lesions of </a:t>
            </a:r>
            <a:r>
              <a:rPr lang="en-US" sz="3600" b="1" i="1" dirty="0">
                <a:solidFill>
                  <a:srgbClr val="C00000"/>
                </a:solidFill>
              </a:rPr>
              <a:t>Alzheimer disease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. Plays a central role in the development of Alzheimer disease.</a:t>
            </a:r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0"/>
    </mc:Choice>
    <mc:Fallback xmlns="">
      <p:transition spd="slow" advTm="5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42852"/>
            <a:ext cx="9072594" cy="6626253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600" b="1" i="1" dirty="0">
                <a:solidFill>
                  <a:srgbClr val="4010B8"/>
                </a:solidFill>
              </a:rPr>
              <a:t> 4-  </a:t>
            </a:r>
            <a:r>
              <a:rPr lang="en-US" sz="3600" b="1" i="1" dirty="0" err="1">
                <a:solidFill>
                  <a:srgbClr val="4010B8"/>
                </a:solidFill>
              </a:rPr>
              <a:t>Amyloid</a:t>
            </a:r>
            <a:r>
              <a:rPr lang="en-US" sz="3600" b="1" i="1" dirty="0">
                <a:solidFill>
                  <a:srgbClr val="4010B8"/>
                </a:solidFill>
              </a:rPr>
              <a:t> </a:t>
            </a:r>
            <a:r>
              <a:rPr lang="en-US" sz="3600" b="1" i="1" dirty="0" err="1">
                <a:solidFill>
                  <a:srgbClr val="4010B8"/>
                </a:solidFill>
              </a:rPr>
              <a:t>transthyretin</a:t>
            </a:r>
            <a:r>
              <a:rPr lang="en-US" sz="3600" b="1" dirty="0">
                <a:solidFill>
                  <a:srgbClr val="4010B8"/>
                </a:solidFill>
              </a:rPr>
              <a:t> </a:t>
            </a:r>
            <a:r>
              <a:rPr lang="en-US" sz="3600" b="1" dirty="0"/>
              <a:t>(</a:t>
            </a:r>
            <a:r>
              <a:rPr lang="en-US" sz="3600" b="1" dirty="0">
                <a:solidFill>
                  <a:srgbClr val="4010B8"/>
                </a:solidFill>
              </a:rPr>
              <a:t>ATTR</a:t>
            </a:r>
            <a:r>
              <a:rPr lang="en-US" sz="3600" b="1" dirty="0"/>
              <a:t>)</a:t>
            </a:r>
          </a:p>
          <a:p>
            <a:pPr algn="l">
              <a:buNone/>
            </a:pPr>
            <a:r>
              <a:rPr lang="en-US" sz="3600" b="1" dirty="0"/>
              <a:t>(TTR)is  a normal serum protein that binds &amp; transport  thyroxin  and  retinol.</a:t>
            </a:r>
          </a:p>
          <a:p>
            <a:pPr algn="l">
              <a:buNone/>
            </a:pPr>
            <a:r>
              <a:rPr lang="en-US" sz="3600" dirty="0"/>
              <a:t>Mutations in the gene encoding </a:t>
            </a:r>
            <a:r>
              <a:rPr lang="en-US" sz="3600" dirty="0" err="1"/>
              <a:t>transthyretin</a:t>
            </a:r>
            <a:r>
              <a:rPr lang="en-US" sz="3600" dirty="0"/>
              <a:t> result  in the production of a  protein that aggregate  and  form  </a:t>
            </a:r>
            <a:r>
              <a:rPr lang="en-US" sz="3600" dirty="0" err="1"/>
              <a:t>amyloid</a:t>
            </a:r>
            <a:r>
              <a:rPr lang="en-US" sz="3600" dirty="0"/>
              <a:t> deposits. </a:t>
            </a:r>
          </a:p>
          <a:p>
            <a:pPr algn="l">
              <a:buNone/>
            </a:pPr>
            <a:r>
              <a:rPr lang="en-US" sz="3600" dirty="0"/>
              <a:t>The resultant diseases are called  </a:t>
            </a:r>
            <a:r>
              <a:rPr lang="en-US" sz="3600" i="1" dirty="0">
                <a:solidFill>
                  <a:srgbClr val="4010B8"/>
                </a:solidFill>
              </a:rPr>
              <a:t>familial </a:t>
            </a:r>
            <a:r>
              <a:rPr lang="en-US" sz="3600" i="1" dirty="0" err="1">
                <a:solidFill>
                  <a:srgbClr val="4010B8"/>
                </a:solidFill>
              </a:rPr>
              <a:t>amyloid</a:t>
            </a:r>
            <a:r>
              <a:rPr lang="en-US" sz="3600" i="1" dirty="0">
                <a:solidFill>
                  <a:srgbClr val="4010B8"/>
                </a:solidFill>
              </a:rPr>
              <a:t>  </a:t>
            </a:r>
            <a:r>
              <a:rPr lang="en-US" sz="3600" i="1" dirty="0" err="1">
                <a:solidFill>
                  <a:srgbClr val="4010B8"/>
                </a:solidFill>
              </a:rPr>
              <a:t>polyneuropathies</a:t>
            </a:r>
            <a:r>
              <a:rPr lang="en-US" sz="3600" dirty="0">
                <a:solidFill>
                  <a:srgbClr val="4010B8"/>
                </a:solidFill>
              </a:rPr>
              <a:t>.</a:t>
            </a: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75"/>
    </mc:Choice>
    <mc:Fallback xmlns="">
      <p:transition spd="slow" advTm="45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4525963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dirty="0"/>
              <a:t>5- </a:t>
            </a:r>
            <a:r>
              <a:rPr lang="en-US" b="1" dirty="0">
                <a:solidFill>
                  <a:srgbClr val="4010B8"/>
                </a:solidFill>
              </a:rPr>
              <a:t>A</a:t>
            </a:r>
            <a:r>
              <a:rPr lang="el-GR" b="1" dirty="0">
                <a:solidFill>
                  <a:srgbClr val="4010B8"/>
                </a:solidFill>
              </a:rPr>
              <a:t>β</a:t>
            </a:r>
            <a:r>
              <a:rPr lang="en-US" b="1" dirty="0">
                <a:solidFill>
                  <a:srgbClr val="4010B8"/>
                </a:solidFill>
              </a:rPr>
              <a:t>2- </a:t>
            </a:r>
            <a:r>
              <a:rPr lang="en-US" b="1" dirty="0" err="1">
                <a:solidFill>
                  <a:srgbClr val="4010B8"/>
                </a:solidFill>
              </a:rPr>
              <a:t>Microglobulin</a:t>
            </a:r>
            <a:r>
              <a:rPr lang="en-US" b="1" dirty="0">
                <a:solidFill>
                  <a:srgbClr val="4010B8"/>
                </a:solidFill>
              </a:rPr>
              <a:t> : affect  patients  on  long  term  </a:t>
            </a:r>
            <a:r>
              <a:rPr lang="en-US" b="1" dirty="0" err="1">
                <a:solidFill>
                  <a:srgbClr val="4010B8"/>
                </a:solidFill>
              </a:rPr>
              <a:t>hemodialysis</a:t>
            </a:r>
            <a:r>
              <a:rPr lang="en-US" b="1" dirty="0">
                <a:solidFill>
                  <a:srgbClr val="4010B8"/>
                </a:solidFill>
              </a:rPr>
              <a:t> .</a:t>
            </a:r>
          </a:p>
          <a:p>
            <a:pPr algn="l">
              <a:buNone/>
            </a:pPr>
            <a:r>
              <a:rPr lang="en-US" b="1" dirty="0">
                <a:solidFill>
                  <a:srgbClr val="C00000"/>
                </a:solidFill>
              </a:rPr>
              <a:t>A</a:t>
            </a:r>
            <a:r>
              <a:rPr lang="el-GR" b="1" dirty="0">
                <a:solidFill>
                  <a:srgbClr val="C00000"/>
                </a:solidFill>
              </a:rPr>
              <a:t> β</a:t>
            </a:r>
            <a:r>
              <a:rPr lang="en-US" b="1" dirty="0">
                <a:solidFill>
                  <a:srgbClr val="C00000"/>
                </a:solidFill>
              </a:rPr>
              <a:t>2m is  structurally  similar to normal </a:t>
            </a:r>
            <a:r>
              <a:rPr lang="el-GR" b="1" dirty="0">
                <a:solidFill>
                  <a:srgbClr val="C00000"/>
                </a:solidFill>
              </a:rPr>
              <a:t>β</a:t>
            </a:r>
            <a:r>
              <a:rPr lang="en-US" b="1" dirty="0">
                <a:solidFill>
                  <a:srgbClr val="C00000"/>
                </a:solidFill>
              </a:rPr>
              <a:t>2m . </a:t>
            </a:r>
            <a:r>
              <a:rPr lang="en-US" b="1" dirty="0"/>
              <a:t>  because it  is  not efficiently  filtered through dialysis  membrane and  deposits  in  </a:t>
            </a:r>
            <a:r>
              <a:rPr lang="en-US" b="1" dirty="0" err="1"/>
              <a:t>synovium</a:t>
            </a:r>
            <a:r>
              <a:rPr lang="en-US" b="1" dirty="0"/>
              <a:t> , joints and  tendon  sheaths .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endParaRPr lang="ar-IQ" b="1" dirty="0">
              <a:solidFill>
                <a:srgbClr val="C00000"/>
              </a:solidFill>
            </a:endParaRP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13"/>
    </mc:Choice>
    <mc:Fallback xmlns="">
      <p:transition spd="slow" advTm="2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agon">
  <a:themeElements>
    <a:clrScheme name="Dragon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Dragon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ragon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Dragon</Template>
  <TotalTime>4156</TotalTime>
  <Words>612</Words>
  <Application>Microsoft Office PowerPoint</Application>
  <PresentationFormat>عرض على الشاشة (4:3)</PresentationFormat>
  <Paragraphs>57</Paragraphs>
  <Slides>24</Slides>
  <Notes>0</Notes>
  <HiddenSlides>0</HiddenSlides>
  <MMClips>24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</vt:lpstr>
      <vt:lpstr>Maiandra GD</vt:lpstr>
      <vt:lpstr>华文楷体</vt:lpstr>
      <vt:lpstr>Times New Roman</vt:lpstr>
      <vt:lpstr>Wingdings 2</vt:lpstr>
      <vt:lpstr>Dragon</vt:lpstr>
      <vt:lpstr>AMYLOIDOSIS </vt:lpstr>
      <vt:lpstr> </vt:lpstr>
      <vt:lpstr> </vt:lpstr>
      <vt:lpstr>Pathogenesis of Amyloid Deposition</vt:lpstr>
      <vt:lpstr>عرض تقديمي في PowerPoint</vt:lpstr>
      <vt:lpstr>عرض تقديمي في PowerPoint</vt:lpstr>
      <vt:lpstr> </vt:lpstr>
      <vt:lpstr>عرض تقديمي في PowerPoint</vt:lpstr>
      <vt:lpstr> </vt:lpstr>
      <vt:lpstr>عرض تقديمي في PowerPoint</vt:lpstr>
      <vt:lpstr>Effects of Amyloidosis</vt:lpstr>
      <vt:lpstr>عرض تقديمي في PowerPoint</vt:lpstr>
      <vt:lpstr> </vt:lpstr>
      <vt:lpstr> </vt:lpstr>
      <vt:lpstr>عرض تقديمي في PowerPoint</vt:lpstr>
      <vt:lpstr> </vt:lpstr>
      <vt:lpstr>Liver </vt:lpstr>
      <vt:lpstr> </vt:lpstr>
      <vt:lpstr>Heart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 I hypersensitivity (immediate hypersensitivity)</dc:title>
  <dc:creator>InteL</dc:creator>
  <cp:lastModifiedBy>FreeZone</cp:lastModifiedBy>
  <cp:revision>570</cp:revision>
  <dcterms:created xsi:type="dcterms:W3CDTF">2006-08-16T00:00:00Z</dcterms:created>
  <dcterms:modified xsi:type="dcterms:W3CDTF">2021-10-20T06:07:35Z</dcterms:modified>
</cp:coreProperties>
</file>